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15" r:id="rId5"/>
    <p:sldId id="354" r:id="rId6"/>
    <p:sldId id="355" r:id="rId7"/>
    <p:sldId id="324" r:id="rId8"/>
    <p:sldId id="320" r:id="rId9"/>
    <p:sldId id="346" r:id="rId10"/>
    <p:sldId id="353" r:id="rId11"/>
    <p:sldId id="339" r:id="rId12"/>
    <p:sldId id="347" r:id="rId13"/>
    <p:sldId id="351" r:id="rId14"/>
    <p:sldId id="348" r:id="rId15"/>
    <p:sldId id="349" r:id="rId16"/>
    <p:sldId id="356" r:id="rId17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D8B00"/>
    <a:srgbClr val="E98300"/>
    <a:srgbClr val="3DB7E4"/>
    <a:srgbClr val="A5ACAF"/>
    <a:srgbClr val="3F9C35"/>
    <a:srgbClr val="D3BF96"/>
    <a:srgbClr val="857363"/>
    <a:srgbClr val="A2AAAD"/>
    <a:srgbClr val="DAD7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4" autoAdjust="0"/>
    <p:restoredTop sz="94681" autoAdjust="0"/>
  </p:normalViewPr>
  <p:slideViewPr>
    <p:cSldViewPr snapToGrid="0" showGuides="1">
      <p:cViewPr varScale="1">
        <p:scale>
          <a:sx n="34" d="100"/>
          <a:sy n="34" d="100"/>
        </p:scale>
        <p:origin x="328" y="4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7201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696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fld id="{DB7606FC-C388-4B2E-87C9-97D3D3E658E3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6E00-E926-4A1A-9929-ADF8670FB3C5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37469-8D17-4AFF-ADF0-FE86DB3B6F04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04590-1983-44F2-90E0-6733067156B8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D940-5AFD-468F-A509-EFBBF6768057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02281-5334-43D8-B26E-03AC659E283E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3A01-D780-4E04-B663-C5E66176FE1D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Klicka här för att ändra format på bakgrundstexten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A1E6E-12E9-46B2-9C06-D98FC1D4EB87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BFB5-9D68-41EB-AFF4-17F239A3C4A3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864BD-7595-43A2-BDAF-34609624BF19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C5A36-3D48-4FA7-8726-9C1751A1CDEE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2CAAD-30C3-4051-9859-AD238D32A4D4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1A28D-5143-41A7-85DF-EB6BCA51296A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75AEF-9423-4EA6-9F56-BA3255DAF925}" type="datetime1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ECFB-AE50-437D-8A34-CFA4DCDECDFC}" type="datetime1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0C9AA-2972-4837-BB0A-99F9D6E53C46}" type="datetime1">
              <a:rPr lang="sv-SE" smtClean="0"/>
              <a:t>2024-02-21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3DA4D-05EE-4A7B-9E1B-FF0A5B599C37}" type="datetime1">
              <a:rPr lang="sv-SE" smtClean="0"/>
              <a:t>2024-02-21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6BF23-FE65-4DFD-99C4-C1ECFEE7B2BC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D15F-62C3-43C1-A527-85F1FF7B012B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5D87-2C39-43C5-9482-8595B9288F04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C845F-6C9C-4BC4-9E20-C8A610763746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8F0AD-20D7-4F45-AAE3-D8FA06FE8476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E522-2716-4B13-8536-DE665FB7FEB6}" type="datetime1">
              <a:rPr lang="sv-SE" smtClean="0"/>
              <a:t>2024-02-21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2716058" y="6295894"/>
            <a:ext cx="1152128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93CE07-E471-4CF7-BA7A-5BD997C1E333}" type="datetime1">
              <a:rPr lang="sv-SE" smtClean="0"/>
              <a:t>2024-02-21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868186" y="6295894"/>
            <a:ext cx="28956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342899" y="1389529"/>
            <a:ext cx="8375767" cy="3702424"/>
          </a:xfrm>
        </p:spPr>
        <p:txBody>
          <a:bodyPr/>
          <a:lstStyle/>
          <a:p>
            <a:r>
              <a:rPr lang="sv-SE" sz="3600" dirty="0">
                <a:latin typeface="+mj-lt"/>
              </a:rPr>
              <a:t/>
            </a:r>
            <a:br>
              <a:rPr lang="sv-SE" sz="3600" dirty="0">
                <a:latin typeface="+mj-lt"/>
              </a:rPr>
            </a:br>
            <a:r>
              <a:rPr lang="sv-SE" sz="3600" dirty="0">
                <a:latin typeface="+mj-lt"/>
              </a:rPr>
              <a:t/>
            </a:r>
            <a:br>
              <a:rPr lang="sv-SE" sz="3600" dirty="0">
                <a:latin typeface="+mj-lt"/>
              </a:rPr>
            </a:br>
            <a:r>
              <a:rPr lang="sv-SE" sz="2400" dirty="0">
                <a:solidFill>
                  <a:srgbClr val="ED8B00"/>
                </a:solidFill>
                <a:latin typeface="+mj-lt"/>
              </a:rPr>
              <a:t>Vägen till legitimation för utbildade utanför EU/EES</a:t>
            </a:r>
            <a:r>
              <a:rPr lang="sv-SE" sz="3600" dirty="0">
                <a:latin typeface="+mj-lt"/>
              </a:rPr>
              <a:t/>
            </a:r>
            <a:br>
              <a:rPr lang="sv-SE" sz="3600" dirty="0">
                <a:latin typeface="+mj-lt"/>
              </a:rPr>
            </a:br>
            <a:r>
              <a:rPr lang="sv-SE" dirty="0">
                <a:latin typeface="+mj-lt"/>
              </a:rPr>
              <a:t/>
            </a:r>
            <a:br>
              <a:rPr lang="sv-SE" dirty="0">
                <a:latin typeface="+mj-lt"/>
              </a:rPr>
            </a:br>
            <a:r>
              <a:rPr lang="sv-SE" sz="2000" i="1" dirty="0">
                <a:latin typeface="+mj-lt"/>
              </a:rPr>
              <a:t/>
            </a:r>
            <a:br>
              <a:rPr lang="sv-SE" sz="2000" i="1" dirty="0">
                <a:latin typeface="+mj-lt"/>
              </a:rPr>
            </a:br>
            <a:r>
              <a:rPr lang="sv-SE" dirty="0">
                <a:latin typeface="+mj-lt"/>
              </a:rPr>
              <a:t/>
            </a:r>
            <a:br>
              <a:rPr lang="sv-SE" dirty="0">
                <a:latin typeface="+mj-lt"/>
              </a:rPr>
            </a:br>
            <a:endParaRPr lang="sv-SE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79338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ED8B00"/>
                </a:solidFill>
                <a:latin typeface="+mj-lt"/>
              </a:rPr>
              <a:t>3. Gör kunskapsprov</a:t>
            </a:r>
            <a:r>
              <a:rPr lang="sv-SE" sz="2000" dirty="0"/>
              <a:t/>
            </a:r>
            <a:br>
              <a:rPr lang="sv-SE" sz="2000" dirty="0"/>
            </a:br>
            <a:endParaRPr lang="sv-SE" sz="2000" dirty="0">
              <a:latin typeface="+mj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4005269"/>
          </a:xfrm>
        </p:spPr>
        <p:txBody>
          <a:bodyPr/>
          <a:lstStyle/>
          <a:p>
            <a:r>
              <a:rPr lang="sv-SE" dirty="0">
                <a:latin typeface="+mn-lt"/>
              </a:rPr>
              <a:t>Teoretisk del</a:t>
            </a:r>
          </a:p>
          <a:p>
            <a:pPr marL="0" indent="0">
              <a:buNone/>
            </a:pPr>
            <a:r>
              <a:rPr lang="sv-SE" sz="2000" dirty="0">
                <a:latin typeface="+mn-lt"/>
              </a:rPr>
              <a:t>- 5 försök</a:t>
            </a:r>
          </a:p>
          <a:p>
            <a:r>
              <a:rPr lang="sv-SE" dirty="0">
                <a:latin typeface="+mn-lt"/>
              </a:rPr>
              <a:t>Praktisk del</a:t>
            </a:r>
          </a:p>
          <a:p>
            <a:pPr marL="0" indent="0">
              <a:buNone/>
            </a:pPr>
            <a:r>
              <a:rPr lang="sv-SE" sz="2000" dirty="0">
                <a:latin typeface="+mn-lt"/>
              </a:rPr>
              <a:t>- 3 försök</a:t>
            </a:r>
          </a:p>
          <a:p>
            <a:pPr marL="0" indent="0">
              <a:buNone/>
            </a:pPr>
            <a:endParaRPr lang="sv-SE" dirty="0">
              <a:latin typeface="+mn-lt"/>
            </a:endParaRPr>
          </a:p>
          <a:p>
            <a:pPr marL="0" indent="0">
              <a:buNone/>
            </a:pPr>
            <a:r>
              <a:rPr lang="sv-SE" sz="2000" i="1" dirty="0">
                <a:latin typeface="+mn-lt"/>
              </a:rPr>
              <a:t>Om man inte klarar provet på första försöket har man </a:t>
            </a:r>
            <a:r>
              <a:rPr lang="sv-SE" sz="2000" b="1" i="1" dirty="0">
                <a:latin typeface="+mn-lt"/>
              </a:rPr>
              <a:t>fem år </a:t>
            </a:r>
            <a:r>
              <a:rPr lang="sv-SE" sz="2000" i="1" dirty="0">
                <a:latin typeface="+mn-lt"/>
              </a:rPr>
              <a:t>på sig att göra det. </a:t>
            </a:r>
          </a:p>
        </p:txBody>
      </p:sp>
    </p:spTree>
    <p:extLst>
      <p:ext uri="{BB962C8B-B14F-4D97-AF65-F5344CB8AC3E}">
        <p14:creationId xmlns:p14="http://schemas.microsoft.com/office/powerpoint/2010/main" val="118860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ED8B00"/>
                </a:solidFill>
                <a:latin typeface="+mj-lt"/>
              </a:rPr>
              <a:t>4. Gå en kurs i svenska författningar</a:t>
            </a:r>
            <a:r>
              <a:rPr lang="sv-SE" sz="3200" dirty="0">
                <a:solidFill>
                  <a:srgbClr val="ED8B00"/>
                </a:solidFill>
                <a:latin typeface="+mj-lt"/>
              </a:rPr>
              <a:t/>
            </a:r>
            <a:br>
              <a:rPr lang="sv-SE" sz="3200" dirty="0">
                <a:solidFill>
                  <a:srgbClr val="ED8B00"/>
                </a:solidFill>
                <a:latin typeface="+mj-lt"/>
              </a:rPr>
            </a:br>
            <a:r>
              <a:rPr lang="sv-SE" sz="3200" dirty="0">
                <a:solidFill>
                  <a:srgbClr val="ED8B00"/>
                </a:solidFill>
                <a:latin typeface="+mj-lt"/>
              </a:rPr>
              <a:t/>
            </a:r>
            <a:br>
              <a:rPr lang="sv-SE" sz="3200" dirty="0">
                <a:solidFill>
                  <a:srgbClr val="ED8B00"/>
                </a:solidFill>
                <a:latin typeface="+mj-lt"/>
              </a:rPr>
            </a:br>
            <a:r>
              <a:rPr lang="sv-SE" sz="3600" dirty="0"/>
              <a:t/>
            </a:r>
            <a:br>
              <a:rPr lang="sv-SE" sz="3600" dirty="0"/>
            </a:br>
            <a:endParaRPr lang="sv-SE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11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3"/>
          </p:nvPr>
        </p:nvSpPr>
        <p:spPr>
          <a:xfrm>
            <a:off x="665053" y="1982738"/>
            <a:ext cx="6959600" cy="3108483"/>
          </a:xfrm>
        </p:spPr>
        <p:txBody>
          <a:bodyPr/>
          <a:lstStyle/>
          <a:p>
            <a:r>
              <a:rPr lang="sv-SE" sz="2000" b="0" dirty="0">
                <a:latin typeface="+mn-lt"/>
              </a:rPr>
              <a:t>webbaserad kurs vid Umeå universitet (7,5 </a:t>
            </a:r>
            <a:r>
              <a:rPr lang="sv-SE" sz="2000" b="0" dirty="0" err="1">
                <a:latin typeface="+mn-lt"/>
              </a:rPr>
              <a:t>hp</a:t>
            </a:r>
            <a:r>
              <a:rPr lang="sv-SE" sz="2000" b="0" dirty="0">
                <a:latin typeface="+mn-lt"/>
              </a:rPr>
              <a:t>)</a:t>
            </a:r>
          </a:p>
          <a:p>
            <a:r>
              <a:rPr lang="sv-SE" sz="2000" b="0" dirty="0">
                <a:latin typeface="+mn-lt"/>
              </a:rPr>
              <a:t>kan göras på heltid eller deltid</a:t>
            </a:r>
          </a:p>
          <a:p>
            <a:r>
              <a:rPr lang="sv-SE" sz="2000" b="0" dirty="0">
                <a:latin typeface="+mn-lt"/>
              </a:rPr>
              <a:t>den sökande kan göra sin praktiska tjänstgöring innan, samtidigt eller efter kursen</a:t>
            </a:r>
            <a:endParaRPr lang="sv-SE" sz="2000" b="0" dirty="0"/>
          </a:p>
        </p:txBody>
      </p:sp>
    </p:spTree>
    <p:extLst>
      <p:ext uri="{BB962C8B-B14F-4D97-AF65-F5344CB8AC3E}">
        <p14:creationId xmlns:p14="http://schemas.microsoft.com/office/powerpoint/2010/main" val="82053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ED8B00"/>
                </a:solidFill>
              </a:rPr>
              <a:t>5. Gör praktisk tjänstgöring</a:t>
            </a:r>
            <a:r>
              <a:rPr lang="sv-SE" sz="3600" dirty="0"/>
              <a:t/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12</a:t>
            </a:fld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v-SE" b="0" dirty="0">
                <a:latin typeface="+mn-lt"/>
              </a:rPr>
              <a:t>Visa praktiska kunskaperna och lämpligheten för yrket </a:t>
            </a:r>
          </a:p>
          <a:p>
            <a:r>
              <a:rPr lang="sv-SE" b="0" dirty="0">
                <a:latin typeface="+mn-lt"/>
              </a:rPr>
              <a:t>Få en inblick i hur den svenska hälso- och sjukvården fungerar</a:t>
            </a:r>
          </a:p>
          <a:p>
            <a:r>
              <a:rPr lang="sv-SE" b="0" dirty="0">
                <a:latin typeface="+mn-lt"/>
              </a:rPr>
              <a:t>3 eller 6 månader*</a:t>
            </a:r>
          </a:p>
          <a:p>
            <a:r>
              <a:rPr lang="sv-SE" b="0" dirty="0">
                <a:latin typeface="+mn-lt"/>
              </a:rPr>
              <a:t>Checklista</a:t>
            </a:r>
          </a:p>
          <a:p>
            <a:r>
              <a:rPr lang="sv-SE" b="0" dirty="0">
                <a:solidFill>
                  <a:srgbClr val="FF0000"/>
                </a:solidFill>
                <a:latin typeface="+mn-lt"/>
              </a:rPr>
              <a:t>Möjlighet för praktik redan efter godkänt teoriprov</a:t>
            </a:r>
          </a:p>
        </p:txBody>
      </p:sp>
    </p:spTree>
    <p:extLst>
      <p:ext uri="{BB962C8B-B14F-4D97-AF65-F5344CB8AC3E}">
        <p14:creationId xmlns:p14="http://schemas.microsoft.com/office/powerpoint/2010/main" val="3086118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ED8B00"/>
                </a:solidFill>
              </a:rPr>
              <a:t>5. Gör praktisk tjänstgöring</a:t>
            </a:r>
            <a:r>
              <a:rPr lang="sv-SE" sz="3600" dirty="0"/>
              <a:t/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13</a:t>
            </a:fld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/>
          </p:nvPr>
        </p:nvSpPr>
        <p:spPr>
          <a:xfrm>
            <a:off x="801688" y="1524000"/>
            <a:ext cx="6959600" cy="4243600"/>
          </a:xfrm>
        </p:spPr>
        <p:txBody>
          <a:bodyPr/>
          <a:lstStyle/>
          <a:p>
            <a:r>
              <a:rPr lang="sv-SE" b="0" dirty="0">
                <a:solidFill>
                  <a:schemeClr val="tx1"/>
                </a:solidFill>
                <a:latin typeface="+mn-lt"/>
              </a:rPr>
              <a:t>Ensamrättsyrken måste ha ett särskilt förordnande (apotekare, receptarie, läkare, tandläkare, barnmorska)</a:t>
            </a:r>
          </a:p>
          <a:p>
            <a:pPr marL="0" indent="0">
              <a:buNone/>
            </a:pPr>
            <a:r>
              <a:rPr lang="sv-SE" b="0" dirty="0">
                <a:solidFill>
                  <a:schemeClr val="tx1"/>
                </a:solidFill>
                <a:latin typeface="+mn-lt"/>
              </a:rPr>
              <a:t> </a:t>
            </a:r>
          </a:p>
          <a:p>
            <a:r>
              <a:rPr lang="sv-SE" b="0" dirty="0">
                <a:solidFill>
                  <a:schemeClr val="tx1"/>
                </a:solidFill>
                <a:latin typeface="+mn-lt"/>
              </a:rPr>
              <a:t>Läkare: Regioner kan fatta beslut om särskilt förordande för de som är klara med hela kunskapsprovet</a:t>
            </a:r>
          </a:p>
          <a:p>
            <a:pPr marL="0" indent="0">
              <a:buNone/>
            </a:pPr>
            <a:endParaRPr lang="sv-SE" b="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sv-SE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90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202DEC-8EF3-4DB9-B12D-2071681E03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solidFill>
                  <a:srgbClr val="ED8B00"/>
                </a:solidFill>
              </a:rPr>
              <a:t>22 legitimationsyrken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b="0" dirty="0"/>
              <a:t>Apotekare		Arbetsterapeut</a:t>
            </a:r>
            <a:br>
              <a:rPr lang="sv-SE" sz="1600" b="0" dirty="0"/>
            </a:br>
            <a:r>
              <a:rPr lang="sv-SE" sz="1600" b="0" dirty="0"/>
              <a:t>Audionom			Barnmorska</a:t>
            </a:r>
            <a:br>
              <a:rPr lang="sv-SE" sz="1600" b="0" dirty="0"/>
            </a:br>
            <a:r>
              <a:rPr lang="sv-SE" sz="1600" b="0" dirty="0"/>
              <a:t>Biomedicinsk analytiker	Dietist</a:t>
            </a:r>
            <a:br>
              <a:rPr lang="sv-SE" sz="1600" b="0" dirty="0"/>
            </a:br>
            <a:r>
              <a:rPr lang="sv-SE" sz="1600" b="0" dirty="0"/>
              <a:t>Fysioterapeut		Hälso- och sjukvårdskurator</a:t>
            </a:r>
            <a:br>
              <a:rPr lang="sv-SE" sz="1600" b="0" dirty="0"/>
            </a:br>
            <a:r>
              <a:rPr lang="sv-SE" sz="1600" b="0" dirty="0"/>
              <a:t>Kiropraktor		Logoped</a:t>
            </a:r>
            <a:br>
              <a:rPr lang="sv-SE" sz="1600" b="0" dirty="0"/>
            </a:br>
            <a:r>
              <a:rPr lang="sv-SE" sz="1600" b="0" dirty="0"/>
              <a:t>Läkare			Naprapat</a:t>
            </a:r>
            <a:br>
              <a:rPr lang="sv-SE" sz="1600" b="0" dirty="0"/>
            </a:br>
            <a:r>
              <a:rPr lang="sv-SE" sz="1600" b="0" dirty="0"/>
              <a:t>Optiker			Ortopedingenjör</a:t>
            </a:r>
            <a:br>
              <a:rPr lang="sv-SE" sz="1600" b="0" dirty="0"/>
            </a:br>
            <a:r>
              <a:rPr lang="sv-SE" sz="1600" b="0" dirty="0"/>
              <a:t>Psykolog			Psykoterapeut</a:t>
            </a:r>
            <a:br>
              <a:rPr lang="sv-SE" sz="1600" b="0" dirty="0"/>
            </a:br>
            <a:r>
              <a:rPr lang="sv-SE" sz="1600" b="0" dirty="0"/>
              <a:t>Receptarie		Röntgensjuksköterska</a:t>
            </a:r>
            <a:br>
              <a:rPr lang="sv-SE" sz="1600" b="0" dirty="0"/>
            </a:br>
            <a:r>
              <a:rPr lang="sv-SE" sz="1600" b="0" dirty="0"/>
              <a:t>Sjukhusfysiker		Sjuksköterska</a:t>
            </a:r>
            <a:br>
              <a:rPr lang="sv-SE" sz="1600" b="0" dirty="0"/>
            </a:br>
            <a:r>
              <a:rPr lang="sv-SE" sz="1600" b="0" dirty="0"/>
              <a:t>Tandhygienist		Tandläkare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581634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B202DEC-8EF3-4DB9-B12D-2071681E03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>
                <a:solidFill>
                  <a:srgbClr val="ED8B00"/>
                </a:solidFill>
              </a:rPr>
              <a:t>+ 1 skyddad yrkestitel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/>
              <a:t/>
            </a:r>
            <a:br>
              <a:rPr lang="sv-SE" sz="1600" dirty="0"/>
            </a:br>
            <a:r>
              <a:rPr lang="sv-SE" sz="1600" b="0" dirty="0"/>
              <a:t>Undersköterska</a:t>
            </a:r>
          </a:p>
          <a:p>
            <a:r>
              <a:rPr lang="sv-SE" sz="1600" b="0" dirty="0"/>
              <a:t>Fr.o.m. den 1 juli 2023</a:t>
            </a:r>
          </a:p>
          <a:p>
            <a:r>
              <a:rPr lang="sv-SE" sz="1600" b="0" dirty="0"/>
              <a:t>Krävs bevis från Socialstyrelsen för att få använda titeln 	</a:t>
            </a:r>
          </a:p>
          <a:p>
            <a:r>
              <a:rPr lang="sv-SE" sz="1600" b="0" dirty="0"/>
              <a:t>Den som den 1 juli 2023 har en tillsvidareanställning som </a:t>
            </a:r>
            <a:r>
              <a:rPr lang="sv-SE" sz="1600" b="0" dirty="0" err="1"/>
              <a:t>usk</a:t>
            </a:r>
            <a:r>
              <a:rPr lang="sv-SE" sz="1600" b="0" dirty="0"/>
              <a:t> får fortsätta att använda titeln till och med den 30 juni 2033 utan bevis</a:t>
            </a:r>
          </a:p>
        </p:txBody>
      </p:sp>
    </p:spTree>
    <p:extLst>
      <p:ext uri="{BB962C8B-B14F-4D97-AF65-F5344CB8AC3E}">
        <p14:creationId xmlns:p14="http://schemas.microsoft.com/office/powerpoint/2010/main" val="3938495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033624"/>
          </a:xfrm>
        </p:spPr>
        <p:txBody>
          <a:bodyPr/>
          <a:lstStyle/>
          <a:p>
            <a:r>
              <a:rPr lang="sv-SE" sz="2800" dirty="0">
                <a:solidFill>
                  <a:srgbClr val="E98300"/>
                </a:solidFill>
              </a:rPr>
              <a:t>Tre olika vägar till legitimation</a:t>
            </a:r>
            <a:r>
              <a:rPr lang="sv-SE" sz="3200" dirty="0">
                <a:solidFill>
                  <a:srgbClr val="E98300"/>
                </a:solidFill>
              </a:rPr>
              <a:t/>
            </a:r>
            <a:br>
              <a:rPr lang="sv-SE" sz="3200" dirty="0">
                <a:solidFill>
                  <a:srgbClr val="E98300"/>
                </a:solidFill>
              </a:rPr>
            </a:br>
            <a:r>
              <a:rPr lang="sv-SE" sz="3600" dirty="0"/>
              <a:t/>
            </a:r>
            <a:br>
              <a:rPr lang="sv-SE" sz="3600" dirty="0"/>
            </a:br>
            <a:endParaRPr lang="sv-SE" sz="2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4</a:t>
            </a:fld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801688" y="1412240"/>
            <a:ext cx="6959600" cy="4355360"/>
          </a:xfrm>
        </p:spPr>
        <p:txBody>
          <a:bodyPr/>
          <a:lstStyle/>
          <a:p>
            <a:endParaRPr lang="sv-SE" dirty="0">
              <a:latin typeface="+mj-lt"/>
            </a:endParaRPr>
          </a:p>
          <a:p>
            <a:pPr marL="514350" indent="-514350">
              <a:buAutoNum type="arabicParenR"/>
            </a:pPr>
            <a:r>
              <a:rPr lang="sv-SE" dirty="0">
                <a:latin typeface="+mj-lt"/>
              </a:rPr>
              <a:t>Socialstyrelsens väg</a:t>
            </a:r>
          </a:p>
          <a:p>
            <a:endParaRPr lang="sv-SE" dirty="0">
              <a:latin typeface="+mj-lt"/>
            </a:endParaRPr>
          </a:p>
          <a:p>
            <a:r>
              <a:rPr lang="sv-SE" dirty="0">
                <a:latin typeface="+mj-lt"/>
              </a:rPr>
              <a:t>2) Kompletteringsutbildning vid högskola</a:t>
            </a:r>
          </a:p>
          <a:p>
            <a:endParaRPr lang="sv-SE" dirty="0">
              <a:latin typeface="+mj-lt"/>
            </a:endParaRPr>
          </a:p>
          <a:p>
            <a:r>
              <a:rPr lang="sv-SE" dirty="0">
                <a:latin typeface="+mj-lt"/>
              </a:rPr>
              <a:t>3) Yrkesprogram</a:t>
            </a:r>
          </a:p>
        </p:txBody>
      </p:sp>
    </p:spTree>
    <p:extLst>
      <p:ext uri="{BB962C8B-B14F-4D97-AF65-F5344CB8AC3E}">
        <p14:creationId xmlns:p14="http://schemas.microsoft.com/office/powerpoint/2010/main" val="3830332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type="body" sz="quarter" idx="13"/>
          </p:nvPr>
        </p:nvSpPr>
        <p:spPr>
          <a:xfrm>
            <a:off x="864441" y="1371600"/>
            <a:ext cx="7376154" cy="4370785"/>
          </a:xfrm>
        </p:spPr>
        <p:txBody>
          <a:bodyPr/>
          <a:lstStyle/>
          <a:p>
            <a:pPr lvl="3">
              <a:lnSpc>
                <a:spcPct val="150000"/>
              </a:lnSpc>
            </a:pPr>
            <a:endParaRPr lang="sv-SE" sz="2000" dirty="0">
              <a:latin typeface="+mj-lt"/>
            </a:endParaRP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dirty="0">
                <a:latin typeface="+mj-lt"/>
              </a:rPr>
              <a:t>Ansök om att få din utbildning granskad</a:t>
            </a: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dirty="0">
                <a:latin typeface="+mj-lt"/>
              </a:rPr>
              <a:t>Lär dig svenska</a:t>
            </a: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i="1" dirty="0">
                <a:latin typeface="+mj-lt"/>
              </a:rPr>
              <a:t>(Gör kunskapsprov)*</a:t>
            </a: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dirty="0">
                <a:latin typeface="+mj-lt"/>
              </a:rPr>
              <a:t>Gå en kurs i svenska författningar</a:t>
            </a: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dirty="0">
                <a:latin typeface="+mj-lt"/>
              </a:rPr>
              <a:t>Gör praktisk tjänstgöring</a:t>
            </a:r>
          </a:p>
          <a:p>
            <a:pPr marL="457200" lvl="3" indent="-457200">
              <a:lnSpc>
                <a:spcPct val="150000"/>
              </a:lnSpc>
              <a:buFont typeface="+mj-lt"/>
              <a:buAutoNum type="arabicPeriod"/>
            </a:pPr>
            <a:r>
              <a:rPr lang="sv-SE" sz="2000" dirty="0">
                <a:latin typeface="+mj-lt"/>
              </a:rPr>
              <a:t>Skicka in din ansökan om legitimation</a:t>
            </a:r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567459"/>
          </a:xfrm>
        </p:spPr>
        <p:txBody>
          <a:bodyPr/>
          <a:lstStyle/>
          <a:p>
            <a:r>
              <a:rPr lang="sv-SE" sz="2800" dirty="0">
                <a:solidFill>
                  <a:srgbClr val="E98300"/>
                </a:solidFill>
                <a:latin typeface="+mj-lt"/>
              </a:rPr>
              <a:t>Socialstyrelsens väg</a:t>
            </a:r>
            <a:r>
              <a:rPr lang="sv-SE" sz="3200" dirty="0">
                <a:solidFill>
                  <a:srgbClr val="E98300"/>
                </a:solidFill>
                <a:latin typeface="+mj-lt"/>
              </a:rPr>
              <a:t/>
            </a:r>
            <a:br>
              <a:rPr lang="sv-SE" sz="3200" dirty="0">
                <a:solidFill>
                  <a:srgbClr val="E98300"/>
                </a:solidFill>
                <a:latin typeface="+mj-lt"/>
              </a:rPr>
            </a:b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534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solidFill>
                  <a:srgbClr val="ED8B00"/>
                </a:solidFill>
              </a:rPr>
              <a:t>1. Ansök om att få din utbildning granskad</a:t>
            </a:r>
            <a:r>
              <a:rPr lang="sv-SE" sz="3600" dirty="0"/>
              <a:t/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6</a:t>
            </a:fld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801688" y="1983744"/>
            <a:ext cx="6959600" cy="423669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b="0" dirty="0">
                <a:latin typeface="+mn-lt"/>
              </a:rPr>
              <a:t>Är utbildningen tillräckligt jämförbar med den svenska utbildningens nivå, längd och innehåll?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000" dirty="0">
                <a:latin typeface="+mn-lt"/>
              </a:rPr>
              <a:t>Ansökan ska innehålla:</a:t>
            </a:r>
          </a:p>
          <a:p>
            <a:r>
              <a:rPr lang="sv-SE" sz="2000" dirty="0">
                <a:latin typeface="+mn-lt"/>
              </a:rPr>
              <a:t>	</a:t>
            </a:r>
            <a:r>
              <a:rPr lang="sv-SE" sz="2000" b="0" dirty="0">
                <a:latin typeface="+mn-lt"/>
              </a:rPr>
              <a:t>- kopia av giltigt svenskt ID kort eller kopia av 	giltigt pass</a:t>
            </a:r>
          </a:p>
          <a:p>
            <a:r>
              <a:rPr lang="sv-SE" sz="2000" b="0" dirty="0">
                <a:latin typeface="+mn-lt"/>
              </a:rPr>
              <a:t>	- kopia av intyg om avslutad utbildning (diplom)</a:t>
            </a:r>
          </a:p>
          <a:p>
            <a:r>
              <a:rPr lang="sv-SE" sz="2000" b="0" dirty="0">
                <a:latin typeface="+mn-lt"/>
              </a:rPr>
              <a:t>	- kopia av transcript</a:t>
            </a:r>
          </a:p>
          <a:p>
            <a:r>
              <a:rPr lang="sv-SE" sz="2000" b="0" dirty="0">
                <a:latin typeface="+mn-lt"/>
              </a:rPr>
              <a:t>	- översättning av diplom/transcript</a:t>
            </a:r>
          </a:p>
          <a:p>
            <a:endParaRPr lang="sv-SE" sz="2000" i="1" dirty="0">
              <a:latin typeface="+mn-lt"/>
            </a:endParaRPr>
          </a:p>
          <a:p>
            <a:r>
              <a:rPr lang="sv-SE" sz="1600" b="0" i="1" dirty="0">
                <a:latin typeface="+mn-lt"/>
              </a:rPr>
              <a:t>Det krävs inte att man har svenskt personnummer, uppehållstillstånd eller att man bor i Sverige för att få legitimation.</a:t>
            </a:r>
          </a:p>
        </p:txBody>
      </p:sp>
    </p:spTree>
    <p:extLst>
      <p:ext uri="{BB962C8B-B14F-4D97-AF65-F5344CB8AC3E}">
        <p14:creationId xmlns:p14="http://schemas.microsoft.com/office/powerpoint/2010/main" val="1111523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400" dirty="0">
                <a:solidFill>
                  <a:srgbClr val="ED8B00"/>
                </a:solidFill>
              </a:rPr>
              <a:t>Tillräckligt jämförbar utbildning?</a:t>
            </a:r>
            <a:r>
              <a:rPr lang="sv-SE" sz="3600" dirty="0"/>
              <a:t/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7</a:t>
            </a:fld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>
          <a:xfrm>
            <a:off x="801688" y="1983744"/>
            <a:ext cx="6959600" cy="4236694"/>
          </a:xfrm>
        </p:spPr>
        <p:txBody>
          <a:bodyPr/>
          <a:lstStyle/>
          <a:p>
            <a:r>
              <a:rPr lang="sv-SE" sz="2000" dirty="0">
                <a:latin typeface="+mn-lt"/>
              </a:rPr>
              <a:t>Nivå</a:t>
            </a:r>
            <a:r>
              <a:rPr lang="sv-SE" sz="2000" b="0" dirty="0">
                <a:latin typeface="+mn-lt"/>
              </a:rPr>
              <a:t> – minst eftergymnasial utbildning</a:t>
            </a:r>
          </a:p>
          <a:p>
            <a:r>
              <a:rPr lang="sv-SE" sz="2000" dirty="0">
                <a:latin typeface="+mn-lt"/>
              </a:rPr>
              <a:t>Längd </a:t>
            </a:r>
            <a:r>
              <a:rPr lang="sv-SE" sz="2000" b="0" dirty="0">
                <a:latin typeface="+mn-lt"/>
              </a:rPr>
              <a:t>- Ett år kortare jämfört med motsvarande svensk utbildning godtas</a:t>
            </a:r>
          </a:p>
          <a:p>
            <a:r>
              <a:rPr lang="sv-SE" sz="2000" dirty="0">
                <a:latin typeface="+mn-lt"/>
              </a:rPr>
              <a:t>Innehåll </a:t>
            </a:r>
            <a:r>
              <a:rPr lang="sv-SE" sz="2000" b="0" dirty="0">
                <a:latin typeface="+mn-lt"/>
              </a:rPr>
              <a:t>- utbildningens ska ha ett liknande innehåll som den svenska utbildningen. Jämförbara yrkesverksamheter/Är det samma yrke i utbildningslandet som i Sverige?</a:t>
            </a:r>
          </a:p>
          <a:p>
            <a:endParaRPr lang="sv-SE" sz="2000" b="0" dirty="0">
              <a:latin typeface="+mn-lt"/>
            </a:endParaRPr>
          </a:p>
          <a:p>
            <a:r>
              <a:rPr lang="sv-SE" sz="2000" b="0" dirty="0">
                <a:latin typeface="+mn-lt"/>
              </a:rPr>
              <a:t>Sökanden ska göra </a:t>
            </a:r>
            <a:r>
              <a:rPr lang="sv-SE" sz="2000" u="sng" dirty="0">
                <a:latin typeface="+mn-lt"/>
              </a:rPr>
              <a:t>sannolikt</a:t>
            </a:r>
            <a:r>
              <a:rPr lang="sv-SE" sz="2000" b="0" dirty="0">
                <a:latin typeface="+mn-lt"/>
              </a:rPr>
              <a:t> att hen har en utbildning som uppfyller våra krav.</a:t>
            </a:r>
          </a:p>
        </p:txBody>
      </p:sp>
    </p:spTree>
    <p:extLst>
      <p:ext uri="{BB962C8B-B14F-4D97-AF65-F5344CB8AC3E}">
        <p14:creationId xmlns:p14="http://schemas.microsoft.com/office/powerpoint/2010/main" val="1643660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087615"/>
          </a:xfrm>
        </p:spPr>
        <p:txBody>
          <a:bodyPr/>
          <a:lstStyle/>
          <a:p>
            <a:r>
              <a:rPr lang="sv-SE" sz="2800" dirty="0">
                <a:solidFill>
                  <a:srgbClr val="ED8B00"/>
                </a:solidFill>
              </a:rPr>
              <a:t>2. Språkkrav</a:t>
            </a:r>
            <a: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>
          <a:xfrm>
            <a:off x="651405" y="1547487"/>
            <a:ext cx="6959600" cy="4491726"/>
          </a:xfrm>
        </p:spPr>
        <p:txBody>
          <a:bodyPr/>
          <a:lstStyle/>
          <a:p>
            <a:pPr marL="0" indent="0">
              <a:buNone/>
            </a:pPr>
            <a:endParaRPr lang="sv-SE" sz="1600" dirty="0">
              <a:latin typeface="+mj-lt"/>
            </a:endParaRPr>
          </a:p>
          <a:p>
            <a:pPr marL="0" indent="0">
              <a:buNone/>
            </a:pPr>
            <a:r>
              <a:rPr lang="sv-SE" sz="2000" dirty="0">
                <a:latin typeface="+mn-lt"/>
              </a:rPr>
              <a:t>Godkänt betyg eller intyg i något av följande:</a:t>
            </a:r>
          </a:p>
          <a:p>
            <a:r>
              <a:rPr lang="sv-SE" sz="2000" dirty="0">
                <a:latin typeface="+mn-lt"/>
              </a:rPr>
              <a:t>svenska 3 eller svenska som andraspråk 3 vid Komvux (gymnasial vuxenutbildning)</a:t>
            </a:r>
          </a:p>
          <a:p>
            <a:r>
              <a:rPr lang="sv-SE" sz="2000" dirty="0">
                <a:latin typeface="+mn-lt"/>
              </a:rPr>
              <a:t>svenska på nivå C1 enligt den gemensamma europeiska referensramen för språk (GERS)</a:t>
            </a:r>
          </a:p>
          <a:p>
            <a:r>
              <a:rPr lang="sv-SE" sz="2000" dirty="0">
                <a:latin typeface="+mn-lt"/>
              </a:rPr>
              <a:t>kurs eller prov som ger behörighet till högskolestudier</a:t>
            </a:r>
          </a:p>
          <a:p>
            <a:r>
              <a:rPr lang="sv-SE" sz="2000" dirty="0">
                <a:solidFill>
                  <a:srgbClr val="FF0000"/>
                </a:solidFill>
                <a:latin typeface="+mn-lt"/>
              </a:rPr>
              <a:t>Intyg från vårdgivare (vårdgivaren bedömer om du har de språkkunskaper som behövs för att arbeta i yrket, motsvarande nivå C1)</a:t>
            </a:r>
            <a:endParaRPr lang="sv-SE" sz="2000" dirty="0">
              <a:latin typeface="+mn-lt"/>
            </a:endParaRPr>
          </a:p>
          <a:p>
            <a:pPr marL="0" indent="0">
              <a:buNone/>
            </a:pPr>
            <a:r>
              <a:rPr lang="sv-SE" sz="2000" dirty="0">
                <a:latin typeface="+mn-lt"/>
              </a:rPr>
              <a:t>- eller motsvarande kunskaper i norska eller danska.</a:t>
            </a:r>
          </a:p>
          <a:p>
            <a:pPr marL="0" indent="0">
              <a:buNone/>
            </a:pPr>
            <a: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v-S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v-SE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67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 dirty="0">
                <a:solidFill>
                  <a:srgbClr val="ED8B00"/>
                </a:solidFill>
                <a:latin typeface="+mj-lt"/>
              </a:rPr>
              <a:t>2. Lär dig svenska</a:t>
            </a:r>
            <a:r>
              <a:rPr lang="sv-SE" sz="3600" dirty="0"/>
              <a:t/>
            </a:r>
            <a:br>
              <a:rPr lang="sv-SE" sz="3600" dirty="0"/>
            </a:b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9</a:t>
            </a:fld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sz="2400" b="0" dirty="0">
                <a:latin typeface="+mj-lt"/>
              </a:rPr>
              <a:t>Man behöver inte kunna svenska för att få sin utbildning granskad, steg 1. </a:t>
            </a:r>
          </a:p>
          <a:p>
            <a:r>
              <a:rPr lang="sv-SE" sz="2400" b="0" dirty="0">
                <a:latin typeface="+mj-lt"/>
              </a:rPr>
              <a:t>Men för att klara steg 2–5 behöver man kunna svenska. </a:t>
            </a:r>
          </a:p>
          <a:p>
            <a:r>
              <a:rPr lang="sv-SE" sz="2400" b="0" dirty="0">
                <a:latin typeface="+mj-lt"/>
              </a:rPr>
              <a:t>Den sökande ska skicka in intyg om sina språkkunskaper senast när han/hon ansöker om legitimation, steg 6.</a:t>
            </a:r>
          </a:p>
        </p:txBody>
      </p:sp>
    </p:spTree>
    <p:extLst>
      <p:ext uri="{BB962C8B-B14F-4D97-AF65-F5344CB8AC3E}">
        <p14:creationId xmlns:p14="http://schemas.microsoft.com/office/powerpoint/2010/main" val="4111369786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1221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npassat 28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ntranätdokument" ma:contentTypeID="0x010100C6AA95B673514FB4836EDE0C64F92D060400237F76A5EAAD344BB74650B9D2D2174F" ma:contentTypeVersion="12" ma:contentTypeDescription="" ma:contentTypeScope="" ma:versionID="2b285cc21be4e402cd80e6332e951758">
  <xsd:schema xmlns:xsd="http://www.w3.org/2001/XMLSchema" xmlns:xs="http://www.w3.org/2001/XMLSchema" xmlns:p="http://schemas.microsoft.com/office/2006/metadata/properties" xmlns:ns2="8ccec9a4-7194-4cef-96a5-a1c243e935a1" xmlns:ns3="84d6c80e-f067-4467-9e28-2aa246f92275" targetNamespace="http://schemas.microsoft.com/office/2006/metadata/properties" ma:root="true" ma:fieldsID="5593ad83603281a05b847fa5325d8c97" ns2:_="" ns3:_="">
    <xsd:import namespace="8ccec9a4-7194-4cef-96a5-a1c243e935a1"/>
    <xsd:import namespace="84d6c80e-f067-4467-9e28-2aa246f92275"/>
    <xsd:element name="properties">
      <xsd:complexType>
        <xsd:sequence>
          <xsd:element name="documentManagement">
            <xsd:complexType>
              <xsd:all>
                <xsd:element ref="ns2:AIDocumentCategoryTaxHTField0" minOccurs="0"/>
                <xsd:element ref="ns2:b64a9f29e69e49e7b4c6282c3c3c26bd" minOccurs="0"/>
                <xsd:element ref="ns2:e1b8cfdac04e487f85222b81b3e5b3c0" minOccurs="0"/>
                <xsd:element ref="ns2:TaxCatchAll" minOccurs="0"/>
                <xsd:element ref="ns2:fe8a2bd03fe94f3fa5ed2987529c723e" minOccurs="0"/>
                <xsd:element ref="ns2:TaxCatchAllLabel" minOccurs="0"/>
                <xsd:element ref="ns3:o2f14af1cac948069cf1124459c9ae0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cec9a4-7194-4cef-96a5-a1c243e935a1" elementFormDefault="qualified">
    <xsd:import namespace="http://schemas.microsoft.com/office/2006/documentManagement/types"/>
    <xsd:import namespace="http://schemas.microsoft.com/office/infopath/2007/PartnerControls"/>
    <xsd:element name="AIDocumentCategoryTaxHTField0" ma:index="6" nillable="true" ma:displayName="Dokumenttyp_0" ma:hidden="true" ma:internalName="AIDocumentCategoryTaxHTField0" ma:readOnly="false">
      <xsd:simpleType>
        <xsd:restriction base="dms:Note"/>
      </xsd:simpleType>
    </xsd:element>
    <xsd:element name="b64a9f29e69e49e7b4c6282c3c3c26bd" ma:index="7" ma:taxonomy="true" ma:internalName="b64a9f29e69e49e7b4c6282c3c3c26bd" ma:taxonomyFieldName="Organisatorisk_x0020_tillh_x00f6_righet" ma:displayName="Organisatorisk tillhörighet" ma:readOnly="false" ma:default="" ma:fieldId="{b64a9f29-e69e-49e7-b4c6-282c3c3c26bd}" ma:taxonomyMulti="true" ma:sspId="68028966-b333-4fcd-be16-92d907fe3d90" ma:termSetId="2ebf11d2-b480-4a3f-9366-2ba648925ad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1b8cfdac04e487f85222b81b3e5b3c0" ma:index="8" nillable="true" ma:taxonomy="true" ma:internalName="e1b8cfdac04e487f85222b81b3e5b3c0" ma:taxonomyFieldName="Processtillh_x00f6_righet0" ma:displayName="Processtillhörighet" ma:readOnly="false" ma:fieldId="{e1b8cfda-c04e-487f-8522-2b81b3e5b3c0}" ma:taxonomyMulti="true" ma:sspId="68028966-b333-4fcd-be16-92d907fe3d90" ma:termSetId="ca21c80b-e51c-477c-af5f-fce7fb77aa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xonomikolumn" ma:hidden="true" ma:list="{89ccebda-7596-4718-bc9e-516545d3cdb6}" ma:internalName="TaxCatchAll" ma:showField="CatchAllData" ma:web="8ccec9a4-7194-4cef-96a5-a1c243e935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e8a2bd03fe94f3fa5ed2987529c723e" ma:index="15" ma:taxonomy="true" ma:internalName="fe8a2bd03fe94f3fa5ed2987529c723e" ma:taxonomyFieldName="AIDocumentCategory" ma:displayName="Dokumenttyp" ma:readOnly="false" ma:default="" ma:fieldId="{fe8a2bd0-3fe9-4f3f-a5ed-2987529c723e}" ma:taxonomyMulti="true" ma:sspId="68028966-b333-4fcd-be16-92d907fe3d90" ma:termSetId="ce9a495d-863b-43f1-b0ed-bd81e144179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6" nillable="true" ma:displayName="Global taxonomikolumn1" ma:hidden="true" ma:list="{89ccebda-7596-4718-bc9e-516545d3cdb6}" ma:internalName="TaxCatchAllLabel" ma:readOnly="true" ma:showField="CatchAllDataLabel" ma:web="8ccec9a4-7194-4cef-96a5-a1c243e935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d6c80e-f067-4467-9e28-2aa246f92275" elementFormDefault="qualified">
    <xsd:import namespace="http://schemas.microsoft.com/office/2006/documentManagement/types"/>
    <xsd:import namespace="http://schemas.microsoft.com/office/infopath/2007/PartnerControls"/>
    <xsd:element name="o2f14af1cac948069cf1124459c9ae0d" ma:index="17" nillable="true" ma:taxonomy="true" ma:internalName="o2f14af1cac948069cf1124459c9ae0d" ma:taxonomyFieldName="Sakomr_x00e5_de" ma:displayName="Sakområde" ma:readOnly="false" ma:fieldId="{82f14af1-cac9-4806-9cf1-124459c9ae0d}" ma:sspId="68028966-b333-4fcd-be16-92d907fe3d90" ma:termSetId="40db9378-5fad-4c46-940b-294219cd553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1b8cfdac04e487f85222b81b3e5b3c0 xmlns="8ccec9a4-7194-4cef-96a5-a1c243e935a1">
      <Terms xmlns="http://schemas.microsoft.com/office/infopath/2007/PartnerControls"/>
    </e1b8cfdac04e487f85222b81b3e5b3c0>
    <b64a9f29e69e49e7b4c6282c3c3c26bd xmlns="8ccec9a4-7194-4cef-96a5-a1c243e935a1">
      <Terms xmlns="http://schemas.microsoft.com/office/infopath/2007/PartnerControls">
        <TermInfo xmlns="http://schemas.microsoft.com/office/infopath/2007/PartnerControls">
          <TermName xmlns="http://schemas.microsoft.com/office/infopath/2007/PartnerControls">kommunikationsavdelningen</TermName>
          <TermId xmlns="http://schemas.microsoft.com/office/infopath/2007/PartnerControls">6399f560-32b9-436c-8be9-72749ebba6a0</TermId>
        </TermInfo>
      </Terms>
    </b64a9f29e69e49e7b4c6282c3c3c26bd>
    <TaxCatchAll xmlns="8ccec9a4-7194-4cef-96a5-a1c243e935a1">
      <Value>157</Value>
      <Value>27</Value>
    </TaxCatchAll>
    <o2f14af1cac948069cf1124459c9ae0d xmlns="84d6c80e-f067-4467-9e28-2aa246f92275">
      <Terms xmlns="http://schemas.microsoft.com/office/infopath/2007/PartnerControls"/>
    </o2f14af1cac948069cf1124459c9ae0d>
    <fe8a2bd03fe94f3fa5ed2987529c723e xmlns="8ccec9a4-7194-4cef-96a5-a1c243e935a1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Powerpoint-presentationer</TermName>
          <TermId xmlns="http://schemas.microsoft.com/office/infopath/2007/PartnerControls">dad1c56f-2f30-42f0-9656-dfe6371eb3f6</TermId>
        </TermInfo>
      </Terms>
    </fe8a2bd03fe94f3fa5ed2987529c723e>
    <AIDocumentCategoryTaxHTField0 xmlns="8ccec9a4-7194-4cef-96a5-a1c243e935a1" xsi:nil="true"/>
  </documentManagement>
</p:properties>
</file>

<file path=customXml/itemProps1.xml><?xml version="1.0" encoding="utf-8"?>
<ds:datastoreItem xmlns:ds="http://schemas.openxmlformats.org/officeDocument/2006/customXml" ds:itemID="{622F03E7-52E4-4AF5-9C69-A43E170EA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cec9a4-7194-4cef-96a5-a1c243e935a1"/>
    <ds:schemaRef ds:uri="84d6c80e-f067-4467-9e28-2aa246f922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E874CA1-14D5-44C2-ABF1-41EAEBB477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2512E0-FDA7-4075-93A9-CC37AF93B4D8}">
  <ds:schemaRefs>
    <ds:schemaRef ds:uri="8ccec9a4-7194-4cef-96a5-a1c243e935a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4d6c80e-f067-4467-9e28-2aa246f9227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</TotalTime>
  <Words>611</Words>
  <Application>Microsoft Office PowerPoint</Application>
  <PresentationFormat>Bildspel på skärmen (4:3)</PresentationFormat>
  <Paragraphs>80</Paragraphs>
  <Slides>13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SoS-PPT-svensk-151221</vt:lpstr>
      <vt:lpstr>  Vägen till legitimation för utbildade utanför EU/EES    </vt:lpstr>
      <vt:lpstr>PowerPoint-presentation</vt:lpstr>
      <vt:lpstr>PowerPoint-presentation</vt:lpstr>
      <vt:lpstr>Tre olika vägar till legitimation  </vt:lpstr>
      <vt:lpstr>Socialstyrelsens väg </vt:lpstr>
      <vt:lpstr>1. Ansök om att få din utbildning granskad </vt:lpstr>
      <vt:lpstr>Tillräckligt jämförbar utbildning? </vt:lpstr>
      <vt:lpstr>2. Språkkrav </vt:lpstr>
      <vt:lpstr>2. Lär dig svenska </vt:lpstr>
      <vt:lpstr>3. Gör kunskapsprov </vt:lpstr>
      <vt:lpstr>4. Gå en kurs i svenska författningar   </vt:lpstr>
      <vt:lpstr>5. Gör praktisk tjänstgöring </vt:lpstr>
      <vt:lpstr>5. Gör praktisk tjänstgöring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Detta gör Socialstyrelsen – presentation</dc:title>
  <dc:creator>Johansson, Pernilla</dc:creator>
  <cp:lastModifiedBy>Heed, Fredrik</cp:lastModifiedBy>
  <cp:revision>236</cp:revision>
  <cp:lastPrinted>2015-05-08T11:44:01Z</cp:lastPrinted>
  <dcterms:created xsi:type="dcterms:W3CDTF">2016-01-29T09:35:09Z</dcterms:created>
  <dcterms:modified xsi:type="dcterms:W3CDTF">2024-02-21T15:01:04Z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cesstillhörighet0">
    <vt:lpwstr/>
  </property>
  <property fmtid="{D5CDD505-2E9C-101B-9397-08002B2CF9AE}" pid="3" name="Organisatorisk tillhörighet">
    <vt:lpwstr>27;#kommunikationsavdelningen|6399f560-32b9-436c-8be9-72749ebba6a0</vt:lpwstr>
  </property>
  <property fmtid="{D5CDD505-2E9C-101B-9397-08002B2CF9AE}" pid="4" name="ContentTypeId">
    <vt:lpwstr>0x010100C6AA95B673514FB4836EDE0C64F92D060400237F76A5EAAD344BB74650B9D2D2174F</vt:lpwstr>
  </property>
  <property fmtid="{D5CDD505-2E9C-101B-9397-08002B2CF9AE}" pid="5" name="Dokumenttyp2">
    <vt:lpwstr>63;#Powerpoint-presentationer|c3e06d9b-592b-4a4b-950e-7315093699ff</vt:lpwstr>
  </property>
  <property fmtid="{D5CDD505-2E9C-101B-9397-08002B2CF9AE}" pid="6" name="Sakomr_x00e5_de">
    <vt:lpwstr/>
  </property>
  <property fmtid="{D5CDD505-2E9C-101B-9397-08002B2CF9AE}" pid="7" name="Sakområde">
    <vt:lpwstr/>
  </property>
  <property fmtid="{D5CDD505-2E9C-101B-9397-08002B2CF9AE}" pid="8" name="Dnr">
    <vt:lpwstr/>
  </property>
  <property fmtid="{D5CDD505-2E9C-101B-9397-08002B2CF9AE}" pid="9" name="AIDocumentCategory">
    <vt:lpwstr>157;#Powerpoint-presentationer|dad1c56f-2f30-42f0-9656-dfe6371eb3f6</vt:lpwstr>
  </property>
  <property fmtid="{D5CDD505-2E9C-101B-9397-08002B2CF9AE}" pid="10" name="Beslutad av">
    <vt:lpwstr/>
  </property>
  <property fmtid="{D5CDD505-2E9C-101B-9397-08002B2CF9AE}" pid="11" name="Processägare">
    <vt:lpwstr/>
  </property>
  <property fmtid="{D5CDD505-2E9C-101B-9397-08002B2CF9AE}" pid="12" name="AIDocumentOwner">
    <vt:lpwstr>24;#Westling, Sofie</vt:lpwstr>
  </property>
</Properties>
</file>